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8" r:id="rId2"/>
    <p:sldId id="269" r:id="rId3"/>
    <p:sldId id="259" r:id="rId4"/>
    <p:sldId id="260" r:id="rId5"/>
    <p:sldId id="267" r:id="rId6"/>
    <p:sldId id="273" r:id="rId7"/>
    <p:sldId id="262" r:id="rId8"/>
    <p:sldId id="272" r:id="rId9"/>
    <p:sldId id="265" r:id="rId10"/>
    <p:sldId id="263" r:id="rId11"/>
    <p:sldId id="274" r:id="rId12"/>
    <p:sldId id="264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BC6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0" y="6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E7C428-E7C3-4484-B82A-BB0F1B38B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2DB5120-F968-4ECA-A3F2-A6C4CE544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5415E8E-603A-4BAF-99AD-D189B2AD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9830-696F-4637-8D0A-5ECAD0D9B2E2}" type="datetimeFigureOut">
              <a:rPr lang="fi-FI" smtClean="0"/>
              <a:t>7.12.2023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52AF6E-E8BE-47EC-8CE3-5173F7E3D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0FC8393-2FDC-42D5-9CBC-2A47076B7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57CB-D9E6-419A-9280-77D3D70635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227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2C9032-1274-4B6C-89E9-F959BB00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7741D6E-6346-40B4-80C1-70E7E1D8D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D7B1E0-4CE0-4CA3-81DB-A6DA9A41F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9830-696F-4637-8D0A-5ECAD0D9B2E2}" type="datetimeFigureOut">
              <a:rPr lang="fi-FI" smtClean="0"/>
              <a:t>7.12.2023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DF308C-42D0-4816-A400-57DACD51C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7580FCD-0166-4031-BE70-ACEABEF9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57CB-D9E6-419A-9280-77D3D70635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0084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60864AD-B339-40F9-BB2A-388E9FF32B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A08DB1F-070D-43D5-B2F5-2662A3D53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6981919-21F2-4245-A6C6-FF8C26B14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9830-696F-4637-8D0A-5ECAD0D9B2E2}" type="datetimeFigureOut">
              <a:rPr lang="fi-FI" smtClean="0"/>
              <a:t>7.12.2023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4D9975-8A8E-414E-A8F5-A4B6E4538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65BB448-5561-45C3-853A-11D9B726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57CB-D9E6-419A-9280-77D3D70635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025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FA8AA1-8CF7-4E91-892B-D0BEA289C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410FB5-E929-4C71-9CAB-93914F3DA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0DA7277-E07C-438B-80F7-6A5D17206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9830-696F-4637-8D0A-5ECAD0D9B2E2}" type="datetimeFigureOut">
              <a:rPr lang="fi-FI" smtClean="0"/>
              <a:t>7.12.2023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E83B70-40D0-4CA9-8D85-B3D743B30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230A67E-722E-40AD-93FE-FD7725098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57CB-D9E6-419A-9280-77D3D70635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562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25DFEE-7565-47EA-8FE3-AB3199B0E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8A3F78-9D75-45B8-BBE1-3333118F3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80ECC5-4F0A-4520-8AC3-FFC389316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9830-696F-4637-8D0A-5ECAD0D9B2E2}" type="datetimeFigureOut">
              <a:rPr lang="fi-FI" smtClean="0"/>
              <a:t>7.12.2023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368A580-4385-4857-ADCA-3C883E3E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8463302-50D0-4348-A0E7-C962C3E70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57CB-D9E6-419A-9280-77D3D70635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851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D1A431-65A1-4FEE-A98F-C24D8C9CD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B4059A-001F-4F6A-8DC9-D68E16F9B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2CBBE10-73CC-4BB7-9447-A6A3DDD23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A0AE6D1-67D2-4A47-8001-4A5F1B80F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9830-696F-4637-8D0A-5ECAD0D9B2E2}" type="datetimeFigureOut">
              <a:rPr lang="fi-FI" smtClean="0"/>
              <a:t>7.12.2023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8B16634-758C-4396-A0B1-8A9955005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D5CC50-7CB2-4184-9022-BC6A24FA8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57CB-D9E6-419A-9280-77D3D70635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257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F8143D-955E-4657-97D3-9DF6AF48E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1E18C40-C7E3-4C4A-A76A-8E4C7AA20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CC77641-4CE0-473A-B5CA-AB74D91CA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30EA26A-987D-454A-BF4D-0455ACEB85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62DFD73-03D8-4CA5-8264-44F0563F08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0A66391-8B2F-4B00-AF4E-E68C122BF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9830-696F-4637-8D0A-5ECAD0D9B2E2}" type="datetimeFigureOut">
              <a:rPr lang="fi-FI" smtClean="0"/>
              <a:t>7.12.2023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50259CD-5846-4E04-A138-539D1842B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02F0B7C-A279-4764-A499-B13A40A43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57CB-D9E6-419A-9280-77D3D70635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51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56FE11-8AFA-42D4-AC8A-0D64F8C41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8266029-368F-4204-8F83-CE298842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9830-696F-4637-8D0A-5ECAD0D9B2E2}" type="datetimeFigureOut">
              <a:rPr lang="fi-FI" smtClean="0"/>
              <a:t>7.12.2023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ED5CAFE-C1D8-4C81-8466-A344EFC1E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94340D2-3B95-4364-BCBF-4E7ACE017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57CB-D9E6-419A-9280-77D3D70635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608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0DF583B-A7AF-4461-8682-59D8B26B7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9830-696F-4637-8D0A-5ECAD0D9B2E2}" type="datetimeFigureOut">
              <a:rPr lang="fi-FI" smtClean="0"/>
              <a:t>7.12.2023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21AAF3C-BF7A-4CFC-9A8B-493E2A8A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D794778-6B23-4621-9878-FD4C7B1F6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57CB-D9E6-419A-9280-77D3D70635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620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562BEF-A5AE-42E1-B193-DCDD79411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762B86-600F-41D0-962F-59B39F5EC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66F9A85-5156-496F-8DF4-05FEED8EF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A700155-D369-4EE2-A52E-FBC2AD290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9830-696F-4637-8D0A-5ECAD0D9B2E2}" type="datetimeFigureOut">
              <a:rPr lang="fi-FI" smtClean="0"/>
              <a:t>7.12.2023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138B8F0-1FDE-4F58-9F83-AF20FE180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1A9C5CD-0E9A-40E5-99F4-E4075215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57CB-D9E6-419A-9280-77D3D70635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405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E7E980-77DF-400B-A7D3-2792F87E2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5E9D639-E0AF-40D4-B322-240FA57F10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AA1DE1E-7123-4EF1-86FA-CAD7E065B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2C0F092-9DA8-4547-BD57-52006EB48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9830-696F-4637-8D0A-5ECAD0D9B2E2}" type="datetimeFigureOut">
              <a:rPr lang="fi-FI" smtClean="0"/>
              <a:t>7.12.2023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EBC8D2C-71FB-41A6-9A66-FE917CD64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C06116C-1C95-4F7A-A358-1B991381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57CB-D9E6-419A-9280-77D3D70635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126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77176BC-B069-4D9E-9510-F5373BB47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C44CCD4-1A9B-4AA0-A699-A044DAC2C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3465684-B768-4D33-AC25-A7CDA92AA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49830-696F-4637-8D0A-5ECAD0D9B2E2}" type="datetimeFigureOut">
              <a:rPr lang="fi-FI" smtClean="0"/>
              <a:t>7.12.2023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48175D1-48EB-46FF-A516-E691D9BD8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16B6B8-9040-4B7F-84B4-1B7DB9B2C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757CB-D9E6-419A-9280-77D3D70635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870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https://youtube.com/watch?v=Ci7Ny-snEVM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.youtube.com/watch?v=fVESuAomv_k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hyperlink" Target="https://m.youtube.com/watch?v=DRNJNn4UrS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.youtube.com/watch?v=hXJzIv9vrwI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hyperlink" Target="https://m.youtube.com/watch?v=sLa4napz-Zw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.youtube.com/watch?v=Fm5C6Usk15k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hyperlink" Target="https://m.youtube.com/watch?v=mQ7NHFOp-X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hyperlink" Target="https://m.youtube.com/watch?v=PdFcs-E3X7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.youtube.com/watch?v=YiuSnJL4yPU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Kuva 29">
            <a:extLst>
              <a:ext uri="{FF2B5EF4-FFF2-40B4-BE49-F238E27FC236}">
                <a16:creationId xmlns:a16="http://schemas.microsoft.com/office/drawing/2014/main" id="{D5127992-D329-4974-9F22-E674C6CA3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53" y="2325028"/>
            <a:ext cx="3669389" cy="3669389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E47991-4563-459F-8ECF-B6AECF59B0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7369" y="3822348"/>
            <a:ext cx="6057388" cy="2180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Tämä opas kertoo kodin paloturvallisuudesta.</a:t>
            </a:r>
          </a:p>
          <a:p>
            <a:pPr marL="0" indent="0">
              <a:buNone/>
            </a:pPr>
            <a:endParaRPr lang="fi-FI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Kuinka voit ehkäistä tulipalon syttymistä?</a:t>
            </a:r>
          </a:p>
          <a:p>
            <a:pPr marL="0" indent="0">
              <a:buNone/>
            </a:pPr>
            <a:r>
              <a:rPr lang="fi-FI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Mitä pitää tehdä, jos tulipalo syttyy? </a:t>
            </a:r>
          </a:p>
          <a:p>
            <a:pPr marL="0" indent="0">
              <a:buNone/>
            </a:pPr>
            <a:r>
              <a:rPr lang="fi-FI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Kuinka hälytät apua?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5C617716-72AF-44AE-820F-277129690676}"/>
              </a:ext>
            </a:extLst>
          </p:cNvPr>
          <p:cNvSpPr/>
          <p:nvPr/>
        </p:nvSpPr>
        <p:spPr>
          <a:xfrm>
            <a:off x="10065540" y="4240709"/>
            <a:ext cx="1447992" cy="1505133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10E1D43C-762B-43D6-927C-81AF34209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842" y="569911"/>
            <a:ext cx="2290501" cy="864479"/>
          </a:xfrm>
          <a:prstGeom prst="rect">
            <a:avLst/>
          </a:prstGeom>
          <a:ln w="38100">
            <a:noFill/>
          </a:ln>
        </p:spPr>
      </p:pic>
      <p:sp>
        <p:nvSpPr>
          <p:cNvPr id="22" name="Tekstiruutu 21">
            <a:extLst>
              <a:ext uri="{FF2B5EF4-FFF2-40B4-BE49-F238E27FC236}">
                <a16:creationId xmlns:a16="http://schemas.microsoft.com/office/drawing/2014/main" id="{424F1BCD-F253-47D0-A76C-3050767EA1D3}"/>
              </a:ext>
            </a:extLst>
          </p:cNvPr>
          <p:cNvSpPr txBox="1"/>
          <p:nvPr/>
        </p:nvSpPr>
        <p:spPr>
          <a:xfrm>
            <a:off x="4567369" y="1800310"/>
            <a:ext cx="79996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>
                <a:solidFill>
                  <a:schemeClr val="accent2"/>
                </a:solidFill>
              </a:rPr>
              <a:t>KODIN PALOTURVALLISUUS</a:t>
            </a:r>
          </a:p>
        </p:txBody>
      </p:sp>
      <p:pic>
        <p:nvPicPr>
          <p:cNvPr id="24" name="Kuva 23">
            <a:extLst>
              <a:ext uri="{FF2B5EF4-FFF2-40B4-BE49-F238E27FC236}">
                <a16:creationId xmlns:a16="http://schemas.microsoft.com/office/drawing/2014/main" id="{25D9B22E-A062-410A-AEB4-183ECF5F0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845" y="569911"/>
            <a:ext cx="1728956" cy="864479"/>
          </a:xfrm>
          <a:prstGeom prst="rect">
            <a:avLst/>
          </a:prstGeom>
        </p:spPr>
      </p:pic>
      <p:pic>
        <p:nvPicPr>
          <p:cNvPr id="28" name="Kuva 27">
            <a:hlinkClick r:id="rId5"/>
            <a:extLst>
              <a:ext uri="{FF2B5EF4-FFF2-40B4-BE49-F238E27FC236}">
                <a16:creationId xmlns:a16="http://schemas.microsoft.com/office/drawing/2014/main" id="{958D9B12-0272-4CF3-81BB-5BDCB64E5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648" y="4388035"/>
            <a:ext cx="1261775" cy="1261775"/>
          </a:xfrm>
          <a:prstGeom prst="rect">
            <a:avLst/>
          </a:prstGeom>
        </p:spPr>
      </p:pic>
      <p:pic>
        <p:nvPicPr>
          <p:cNvPr id="29" name="Kuva 28">
            <a:extLst>
              <a:ext uri="{FF2B5EF4-FFF2-40B4-BE49-F238E27FC236}">
                <a16:creationId xmlns:a16="http://schemas.microsoft.com/office/drawing/2014/main" id="{BB5E1AE8-2215-4A27-AB05-7231CB5BA3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714" y="713371"/>
            <a:ext cx="2806408" cy="2806408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E836F5B1-C470-4226-AFD6-0794DD1E7CB4}"/>
              </a:ext>
            </a:extLst>
          </p:cNvPr>
          <p:cNvSpPr/>
          <p:nvPr/>
        </p:nvSpPr>
        <p:spPr>
          <a:xfrm>
            <a:off x="213360" y="137160"/>
            <a:ext cx="11816079" cy="6583680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Nuoli: Oikea 10">
            <a:extLst>
              <a:ext uri="{FF2B5EF4-FFF2-40B4-BE49-F238E27FC236}">
                <a16:creationId xmlns:a16="http://schemas.microsoft.com/office/drawing/2014/main" id="{778E9518-5C4C-4308-8590-575335DE2C6B}"/>
              </a:ext>
            </a:extLst>
          </p:cNvPr>
          <p:cNvSpPr/>
          <p:nvPr/>
        </p:nvSpPr>
        <p:spPr>
          <a:xfrm>
            <a:off x="4333542" y="4605783"/>
            <a:ext cx="702340" cy="28117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Nuoli: Oikea 11">
            <a:extLst>
              <a:ext uri="{FF2B5EF4-FFF2-40B4-BE49-F238E27FC236}">
                <a16:creationId xmlns:a16="http://schemas.microsoft.com/office/drawing/2014/main" id="{5743833B-36E9-415E-B8E4-780AAF2E2CC4}"/>
              </a:ext>
            </a:extLst>
          </p:cNvPr>
          <p:cNvSpPr/>
          <p:nvPr/>
        </p:nvSpPr>
        <p:spPr>
          <a:xfrm>
            <a:off x="4333542" y="5018923"/>
            <a:ext cx="702340" cy="28117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Nuoli: Oikea 12">
            <a:extLst>
              <a:ext uri="{FF2B5EF4-FFF2-40B4-BE49-F238E27FC236}">
                <a16:creationId xmlns:a16="http://schemas.microsoft.com/office/drawing/2014/main" id="{1A132E03-043C-4303-A37D-435A9E5B48F2}"/>
              </a:ext>
            </a:extLst>
          </p:cNvPr>
          <p:cNvSpPr/>
          <p:nvPr/>
        </p:nvSpPr>
        <p:spPr>
          <a:xfrm>
            <a:off x="4320089" y="5432063"/>
            <a:ext cx="702340" cy="28117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7638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9100A0-AC36-489C-972C-27D403A1E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080" y="683894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b="1" dirty="0"/>
              <a:t>TULIPALO OMASSA KODISSA</a:t>
            </a:r>
            <a:br>
              <a:rPr lang="fi-FI" sz="3200" dirty="0"/>
            </a:br>
            <a:endParaRPr lang="fi-FI" sz="32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E9C96B0-5623-4CF8-9AF2-0A17E2D702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73434" y="2143761"/>
            <a:ext cx="1605144" cy="1536211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459660D-2B8C-4E31-B599-ABD37FB29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1446" y="2060257"/>
            <a:ext cx="5181600" cy="435133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Sammuta palon alku, jos voit. Älä vaaranna omaa turvallisuuttasi.</a:t>
            </a:r>
          </a:p>
          <a:p>
            <a:pPr marL="914400" lvl="2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Pelasta kaikki asunnossa olevat.</a:t>
            </a:r>
          </a:p>
          <a:p>
            <a:pPr marL="914400" lvl="2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Sulje ovet ja ikkunat poistuessasi. </a:t>
            </a:r>
          </a:p>
          <a:p>
            <a:pPr marL="914400" lvl="2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Mene alas rappuja pitkin. Älä käytä hissiä.</a:t>
            </a:r>
          </a:p>
          <a:p>
            <a:pPr marL="914400" lvl="2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Varoita vaarassa olevia naapureita.</a:t>
            </a:r>
          </a:p>
          <a:p>
            <a:pPr marL="914400" lvl="2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Hälytä apua. Tee hätäilmoitus vasta, kun olet turvallisessa paikassa.</a:t>
            </a:r>
          </a:p>
          <a:p>
            <a:pPr marL="914400" lvl="2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Opasta palokunta paikalle.</a:t>
            </a:r>
          </a:p>
          <a:p>
            <a:pPr marL="914400" lvl="2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Mene etukäteen sovitulle kokoontumispaikalle.</a:t>
            </a:r>
          </a:p>
          <a:p>
            <a:endParaRPr lang="fi-FI" dirty="0"/>
          </a:p>
        </p:txBody>
      </p:sp>
      <p:sp>
        <p:nvSpPr>
          <p:cNvPr id="9" name="Sisällön paikkamerkki 3">
            <a:extLst>
              <a:ext uri="{FF2B5EF4-FFF2-40B4-BE49-F238E27FC236}">
                <a16:creationId xmlns:a16="http://schemas.microsoft.com/office/drawing/2014/main" id="{FDB29C9F-7C06-491C-A0FF-6AC7E84666C2}"/>
              </a:ext>
            </a:extLst>
          </p:cNvPr>
          <p:cNvSpPr txBox="1">
            <a:spLocks/>
          </p:cNvSpPr>
          <p:nvPr/>
        </p:nvSpPr>
        <p:spPr>
          <a:xfrm>
            <a:off x="6958960" y="2060257"/>
            <a:ext cx="4857120" cy="2533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4FE14781-406E-4B54-B735-6788CF6EECDD}"/>
              </a:ext>
            </a:extLst>
          </p:cNvPr>
          <p:cNvSpPr/>
          <p:nvPr/>
        </p:nvSpPr>
        <p:spPr>
          <a:xfrm>
            <a:off x="0" y="15240"/>
            <a:ext cx="3907902" cy="68275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Nuoli: Oikea 9">
            <a:extLst>
              <a:ext uri="{FF2B5EF4-FFF2-40B4-BE49-F238E27FC236}">
                <a16:creationId xmlns:a16="http://schemas.microsoft.com/office/drawing/2014/main" id="{095BD8AB-C5FE-4385-8746-27F11109B62D}"/>
              </a:ext>
            </a:extLst>
          </p:cNvPr>
          <p:cNvSpPr/>
          <p:nvPr/>
        </p:nvSpPr>
        <p:spPr>
          <a:xfrm>
            <a:off x="4599081" y="2060257"/>
            <a:ext cx="964509" cy="30658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Nuoli: Oikea 10">
            <a:extLst>
              <a:ext uri="{FF2B5EF4-FFF2-40B4-BE49-F238E27FC236}">
                <a16:creationId xmlns:a16="http://schemas.microsoft.com/office/drawing/2014/main" id="{2179EB1E-C93E-45B5-890A-A79D79A03FA6}"/>
              </a:ext>
            </a:extLst>
          </p:cNvPr>
          <p:cNvSpPr/>
          <p:nvPr/>
        </p:nvSpPr>
        <p:spPr>
          <a:xfrm>
            <a:off x="4599081" y="2698294"/>
            <a:ext cx="964509" cy="30658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Nuoli: Oikea 11">
            <a:extLst>
              <a:ext uri="{FF2B5EF4-FFF2-40B4-BE49-F238E27FC236}">
                <a16:creationId xmlns:a16="http://schemas.microsoft.com/office/drawing/2014/main" id="{1ADFA519-633C-41B7-B294-7BF0681BA343}"/>
              </a:ext>
            </a:extLst>
          </p:cNvPr>
          <p:cNvSpPr/>
          <p:nvPr/>
        </p:nvSpPr>
        <p:spPr>
          <a:xfrm>
            <a:off x="4599081" y="3041480"/>
            <a:ext cx="964509" cy="30658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Nuoli: Oikea 12">
            <a:extLst>
              <a:ext uri="{FF2B5EF4-FFF2-40B4-BE49-F238E27FC236}">
                <a16:creationId xmlns:a16="http://schemas.microsoft.com/office/drawing/2014/main" id="{8ABF83CA-351C-4ECC-B4C9-288BBB6925C2}"/>
              </a:ext>
            </a:extLst>
          </p:cNvPr>
          <p:cNvSpPr/>
          <p:nvPr/>
        </p:nvSpPr>
        <p:spPr>
          <a:xfrm>
            <a:off x="4599081" y="3377564"/>
            <a:ext cx="964509" cy="30658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Nuoli: Oikea 13">
            <a:extLst>
              <a:ext uri="{FF2B5EF4-FFF2-40B4-BE49-F238E27FC236}">
                <a16:creationId xmlns:a16="http://schemas.microsoft.com/office/drawing/2014/main" id="{9E7CED4B-E11E-494F-8B53-E5488D082237}"/>
              </a:ext>
            </a:extLst>
          </p:cNvPr>
          <p:cNvSpPr/>
          <p:nvPr/>
        </p:nvSpPr>
        <p:spPr>
          <a:xfrm>
            <a:off x="4599081" y="3939934"/>
            <a:ext cx="964509" cy="30658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Nuoli: Oikea 14">
            <a:extLst>
              <a:ext uri="{FF2B5EF4-FFF2-40B4-BE49-F238E27FC236}">
                <a16:creationId xmlns:a16="http://schemas.microsoft.com/office/drawing/2014/main" id="{1B7D9870-7F11-4B7F-A56A-C4E44E65B1AA}"/>
              </a:ext>
            </a:extLst>
          </p:cNvPr>
          <p:cNvSpPr/>
          <p:nvPr/>
        </p:nvSpPr>
        <p:spPr>
          <a:xfrm>
            <a:off x="4599081" y="4297319"/>
            <a:ext cx="964509" cy="30658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Nuoli: Oikea 15">
            <a:extLst>
              <a:ext uri="{FF2B5EF4-FFF2-40B4-BE49-F238E27FC236}">
                <a16:creationId xmlns:a16="http://schemas.microsoft.com/office/drawing/2014/main" id="{F3DFA527-4D63-4B90-BE83-EBCE9153E5DB}"/>
              </a:ext>
            </a:extLst>
          </p:cNvPr>
          <p:cNvSpPr/>
          <p:nvPr/>
        </p:nvSpPr>
        <p:spPr>
          <a:xfrm>
            <a:off x="4599081" y="4935356"/>
            <a:ext cx="964509" cy="30658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Nuoli: Oikea 16">
            <a:extLst>
              <a:ext uri="{FF2B5EF4-FFF2-40B4-BE49-F238E27FC236}">
                <a16:creationId xmlns:a16="http://schemas.microsoft.com/office/drawing/2014/main" id="{78A75960-793F-4CCB-B880-E9F65CD363F0}"/>
              </a:ext>
            </a:extLst>
          </p:cNvPr>
          <p:cNvSpPr/>
          <p:nvPr/>
        </p:nvSpPr>
        <p:spPr>
          <a:xfrm>
            <a:off x="4599081" y="5266808"/>
            <a:ext cx="964509" cy="30658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A8AC1701-AA1E-4518-9358-15915200892F}"/>
              </a:ext>
            </a:extLst>
          </p:cNvPr>
          <p:cNvSpPr/>
          <p:nvPr/>
        </p:nvSpPr>
        <p:spPr>
          <a:xfrm>
            <a:off x="789922" y="3915247"/>
            <a:ext cx="2560320" cy="2277986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8FFCB3D-BA43-4F46-AA92-041C67A2D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22" y="683894"/>
            <a:ext cx="2560320" cy="1811052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19" name="Suorakulmio 18">
            <a:extLst>
              <a:ext uri="{FF2B5EF4-FFF2-40B4-BE49-F238E27FC236}">
                <a16:creationId xmlns:a16="http://schemas.microsoft.com/office/drawing/2014/main" id="{F1E538C9-DCE0-438F-A0C0-06CD10669E48}"/>
              </a:ext>
            </a:extLst>
          </p:cNvPr>
          <p:cNvSpPr/>
          <p:nvPr/>
        </p:nvSpPr>
        <p:spPr>
          <a:xfrm>
            <a:off x="167640" y="172720"/>
            <a:ext cx="11856720" cy="6512560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>
            <a:hlinkClick r:id="rId3"/>
            <a:extLst>
              <a:ext uri="{FF2B5EF4-FFF2-40B4-BE49-F238E27FC236}">
                <a16:creationId xmlns:a16="http://schemas.microsoft.com/office/drawing/2014/main" id="{322BEADD-FCFD-4976-9D53-894104EE2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58" y="3956795"/>
            <a:ext cx="2194889" cy="219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64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CF9D25-5791-4318-AE5A-01E12147C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49" y="382845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b="1" dirty="0"/>
              <a:t>112-SOVELLUS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6283DC-771F-4D08-8FF5-0D2B0723BE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28" y="1708408"/>
            <a:ext cx="7581310" cy="4378960"/>
          </a:xfrm>
        </p:spPr>
        <p:txBody>
          <a:bodyPr>
            <a:normAutofit fontScale="92500" lnSpcReduction="10000"/>
          </a:bodyPr>
          <a:lstStyle/>
          <a:p>
            <a:pPr marL="914400" lvl="2" indent="0">
              <a:buNone/>
            </a:pPr>
            <a:r>
              <a:rPr lang="fi-FI" sz="2200" dirty="0">
                <a:latin typeface="Arial" panose="020B0604020202020204" pitchFamily="34" charset="0"/>
                <a:cs typeface="Arial" panose="020B0604020202020204" pitchFamily="34" charset="0"/>
              </a:rPr>
              <a:t>Voit myös hälyttää itse apua käyttämällä 112-sovelluksen viittomakielistä etäpalvelua.</a:t>
            </a:r>
          </a:p>
          <a:p>
            <a:pPr marL="914400" lvl="2" indent="0">
              <a:buNone/>
            </a:pPr>
            <a:endParaRPr lang="fi-FI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fi-FI" sz="2200" dirty="0">
                <a:latin typeface="Arial" panose="020B0604020202020204" pitchFamily="34" charset="0"/>
                <a:cs typeface="Arial" panose="020B0604020202020204" pitchFamily="34" charset="0"/>
              </a:rPr>
              <a:t>Voit ladata 112- sovelluksen puhelimeesi Google Play Kauppa- sovelluksesta, </a:t>
            </a:r>
            <a:r>
              <a:rPr lang="fi-FI" sz="2200" dirty="0" err="1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fi-FI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200" dirty="0" err="1">
                <a:latin typeface="Arial" panose="020B0604020202020204" pitchFamily="34" charset="0"/>
                <a:cs typeface="Arial" panose="020B0604020202020204" pitchFamily="34" charset="0"/>
              </a:rPr>
              <a:t>Storesta</a:t>
            </a:r>
            <a:r>
              <a:rPr lang="fi-FI" sz="2200" dirty="0"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fi-FI" sz="2200" dirty="0" err="1">
                <a:latin typeface="Arial" panose="020B0604020202020204" pitchFamily="34" charset="0"/>
                <a:cs typeface="Arial" panose="020B0604020202020204" pitchFamily="34" charset="0"/>
              </a:rPr>
              <a:t>AppGallerysta</a:t>
            </a:r>
            <a:r>
              <a:rPr lang="fi-FI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914400" lvl="2" indent="0">
              <a:buNone/>
            </a:pPr>
            <a:endParaRPr lang="fi-FI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fi-FI" sz="2200" dirty="0">
                <a:latin typeface="Arial" panose="020B0604020202020204" pitchFamily="34" charset="0"/>
                <a:cs typeface="Arial" panose="020B0604020202020204" pitchFamily="34" charset="0"/>
              </a:rPr>
              <a:t>Lataa sovellus</a:t>
            </a:r>
          </a:p>
          <a:p>
            <a:pPr marL="1371600" lvl="2" indent="-457200">
              <a:buFont typeface="+mj-lt"/>
              <a:buAutoNum type="arabicPeriod"/>
            </a:pPr>
            <a:r>
              <a:rPr lang="fi-FI" sz="2200" dirty="0">
                <a:latin typeface="Arial" panose="020B0604020202020204" pitchFamily="34" charset="0"/>
                <a:cs typeface="Arial" panose="020B0604020202020204" pitchFamily="34" charset="0"/>
              </a:rPr>
              <a:t>Tarkista asetukset. </a:t>
            </a:r>
          </a:p>
          <a:p>
            <a:pPr marL="1371600" lvl="2" indent="-457200">
              <a:buFont typeface="+mj-lt"/>
              <a:buAutoNum type="arabicPeriod"/>
            </a:pPr>
            <a:r>
              <a:rPr lang="fi-FI" sz="2200" dirty="0">
                <a:latin typeface="Arial" panose="020B0604020202020204" pitchFamily="34" charset="0"/>
                <a:cs typeface="Arial" panose="020B0604020202020204" pitchFamily="34" charset="0"/>
              </a:rPr>
              <a:t>Klikkaa ”Muut palvelut”. Näkyviin tulee käsien logo. Klikkaa ja odota, kunnes yhteys avautuu. </a:t>
            </a:r>
          </a:p>
          <a:p>
            <a:pPr marL="1371600" lvl="2" indent="-457200">
              <a:buFont typeface="+mj-lt"/>
              <a:buAutoNum type="arabicPeriod"/>
            </a:pPr>
            <a:r>
              <a:rPr lang="fi-FI" sz="2200" dirty="0">
                <a:latin typeface="Arial" panose="020B0604020202020204" pitchFamily="34" charset="0"/>
                <a:cs typeface="Arial" panose="020B0604020202020204" pitchFamily="34" charset="0"/>
              </a:rPr>
              <a:t>Kerro asiasi. Vastaa kysymyksiin asiallisesti. </a:t>
            </a:r>
          </a:p>
          <a:p>
            <a:pPr marL="914400" lvl="2" indent="0">
              <a:buNone/>
            </a:pPr>
            <a:endParaRPr lang="fi-FI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fi-FI" sz="2200" dirty="0">
                <a:latin typeface="Arial" panose="020B0604020202020204" pitchFamily="34" charset="0"/>
                <a:cs typeface="Arial" panose="020B0604020202020204" pitchFamily="34" charset="0"/>
              </a:rPr>
              <a:t>Viittomakielinen etäpalvelu on avoinna arkisin maanantaista perjantaihin kello 8 – 16.</a:t>
            </a:r>
          </a:p>
          <a:p>
            <a:pPr marL="914400" lvl="2" indent="0">
              <a:buNone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B535B455-D454-48E9-9153-7010D0B2614D}"/>
              </a:ext>
            </a:extLst>
          </p:cNvPr>
          <p:cNvSpPr/>
          <p:nvPr/>
        </p:nvSpPr>
        <p:spPr>
          <a:xfrm>
            <a:off x="8284098" y="-20320"/>
            <a:ext cx="3907902" cy="68275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4DF1710-71FC-4DF8-9298-F695AF327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2580" y="658991"/>
            <a:ext cx="2560320" cy="1784466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2B7FD90A-84E6-4516-817C-C91AD570ED94}"/>
              </a:ext>
            </a:extLst>
          </p:cNvPr>
          <p:cNvSpPr/>
          <p:nvPr/>
        </p:nvSpPr>
        <p:spPr>
          <a:xfrm>
            <a:off x="8852580" y="4004965"/>
            <a:ext cx="2560320" cy="2277986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17EBCFF1-3758-4470-902D-BF5ABCEF6D21}"/>
              </a:ext>
            </a:extLst>
          </p:cNvPr>
          <p:cNvSpPr/>
          <p:nvPr/>
        </p:nvSpPr>
        <p:spPr>
          <a:xfrm>
            <a:off x="167640" y="172720"/>
            <a:ext cx="11856720" cy="6512560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CB48D69-38FD-4ED4-A294-F27D4D086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2" y="4090135"/>
            <a:ext cx="2108874" cy="210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17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C318B7-6421-4B8A-8408-10119C337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fi-FI" dirty="0">
                <a:solidFill>
                  <a:schemeClr val="accent2"/>
                </a:solidFill>
              </a:rPr>
              <a:t>PALOTURVALLISEN KODIN MUISTILISTA 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8F1053-0DF7-4DE8-BA8F-DDF7B1FAF6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4880" y="1825625"/>
            <a:ext cx="448056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Tarkista, oletko muistanut huolehtia kotisi paloturvallisuudesta! </a:t>
            </a:r>
          </a:p>
          <a:p>
            <a:pPr marL="0" indent="0">
              <a:buNone/>
            </a:pPr>
            <a:r>
              <a:rPr lang="fi-FI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Merkitse rastit          ruutuihin! 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345D6AA-4994-49F3-B0A3-EE3C72928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Kodissani on palovaroitin.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Kodissani on sammutuspeite ja osaan käyttää sitä.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Keittiössä sammutan aina käytön jälkeen hellan, uunin ja kahvinkeittimen.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Huolehdin siitä, ettei kodissani ole rikkinäisiä sähkölaitteita eikä rikkinäisiä sähköjohtoja.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Olen varovainen kynttilöiden kanssa. Huolehdin siitä, ettei niiden lähellä ole ikkunaverhoja tai palavia esineitä.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tupakoi sisällä.</a:t>
            </a:r>
          </a:p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5E5ACEB-83CD-47D6-BD83-AC8B4E3C5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177" y="2492715"/>
            <a:ext cx="341406" cy="384081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927474F-8CA5-434D-96AF-1EC035607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178" y="3104094"/>
            <a:ext cx="2845570" cy="2845570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F12923DA-D702-47EB-B76F-EF3FCBE10ADD}"/>
              </a:ext>
            </a:extLst>
          </p:cNvPr>
          <p:cNvSpPr/>
          <p:nvPr/>
        </p:nvSpPr>
        <p:spPr>
          <a:xfrm>
            <a:off x="167640" y="101600"/>
            <a:ext cx="11856720" cy="6512560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BBE3D339-CE4B-41BB-85C8-1AEF40DD3F3B}"/>
              </a:ext>
            </a:extLst>
          </p:cNvPr>
          <p:cNvSpPr/>
          <p:nvPr/>
        </p:nvSpPr>
        <p:spPr>
          <a:xfrm>
            <a:off x="969565" y="4250869"/>
            <a:ext cx="1447992" cy="1505133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1D5D9632-BDB2-452F-83C3-682E516476C9}"/>
              </a:ext>
            </a:extLst>
          </p:cNvPr>
          <p:cNvSpPr/>
          <p:nvPr/>
        </p:nvSpPr>
        <p:spPr>
          <a:xfrm>
            <a:off x="5622412" y="1726438"/>
            <a:ext cx="439173" cy="4082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9289E4A1-BCE0-405D-A305-9D0231733923}"/>
              </a:ext>
            </a:extLst>
          </p:cNvPr>
          <p:cNvSpPr/>
          <p:nvPr/>
        </p:nvSpPr>
        <p:spPr>
          <a:xfrm>
            <a:off x="5622413" y="2233898"/>
            <a:ext cx="439173" cy="4082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E7040FD4-EED8-4629-863A-D692AFA97576}"/>
              </a:ext>
            </a:extLst>
          </p:cNvPr>
          <p:cNvSpPr/>
          <p:nvPr/>
        </p:nvSpPr>
        <p:spPr>
          <a:xfrm>
            <a:off x="5622412" y="2836183"/>
            <a:ext cx="439173" cy="4082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1DCCF51F-B8BD-4442-8C84-42E1F2211DF2}"/>
              </a:ext>
            </a:extLst>
          </p:cNvPr>
          <p:cNvSpPr/>
          <p:nvPr/>
        </p:nvSpPr>
        <p:spPr>
          <a:xfrm>
            <a:off x="5613972" y="3524474"/>
            <a:ext cx="439173" cy="4082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013A727C-C09E-4AE6-95CD-84490B1D02EC}"/>
              </a:ext>
            </a:extLst>
          </p:cNvPr>
          <p:cNvSpPr/>
          <p:nvPr/>
        </p:nvSpPr>
        <p:spPr>
          <a:xfrm>
            <a:off x="5637080" y="4440207"/>
            <a:ext cx="439173" cy="4082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32BD0201-5666-45E9-93C0-5E460BCE8FE0}"/>
              </a:ext>
            </a:extLst>
          </p:cNvPr>
          <p:cNvSpPr/>
          <p:nvPr/>
        </p:nvSpPr>
        <p:spPr>
          <a:xfrm>
            <a:off x="5634865" y="5409590"/>
            <a:ext cx="439173" cy="4082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>
            <a:hlinkClick r:id="rId4"/>
            <a:extLst>
              <a:ext uri="{FF2B5EF4-FFF2-40B4-BE49-F238E27FC236}">
                <a16:creationId xmlns:a16="http://schemas.microsoft.com/office/drawing/2014/main" id="{43941CAF-3A59-41DA-902C-2BEAB73B76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59" y="4336123"/>
            <a:ext cx="1277603" cy="127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6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C8353E-7471-4B33-A55A-DF2D514D3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907514"/>
            <a:ext cx="10515600" cy="23944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Tämä opas on tuotettu osana Kuurojen kansanopiston vuosina 2021-2023 toteuttamaa ”Papunetin tuottamien paloturvallisuuteen liittyvien symbolien selkoviitotut käännökset selityksineen ja alkusammutuskoulutusta opiskelijoillemme”- hanketta.</a:t>
            </a:r>
          </a:p>
          <a:p>
            <a:pPr marL="0" indent="0">
              <a:buNone/>
            </a:pPr>
            <a:r>
              <a:rPr lang="fi-FI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Hankkeen tavoitteena on ollut lisätä ja edistää opistomme opiskelijoiden tulipalojen ehkäisyyn ja pelastustoimintaan liittyvää tietoisuutta. Hankkeen rahoittajana on toiminut Palosuojelurahasto. https://www.palosuojelurahasto.fi</a:t>
            </a:r>
          </a:p>
          <a:p>
            <a:pPr marL="0" indent="0">
              <a:buNone/>
            </a:pPr>
            <a:r>
              <a:rPr lang="fi-FI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Kuvat: Papunetin kuvapankki, papunet.net, Kuvako, Sergio </a:t>
            </a:r>
            <a:r>
              <a:rPr lang="fi-FI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Palao</a:t>
            </a:r>
            <a:r>
              <a:rPr lang="fi-FI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ARASAAC ja </a:t>
            </a:r>
            <a:r>
              <a:rPr lang="fi-FI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Paxtoncrafts</a:t>
            </a:r>
            <a:r>
              <a:rPr lang="fi-FI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Charitable</a:t>
            </a:r>
            <a:r>
              <a:rPr lang="fi-FI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  <a:r>
              <a:rPr lang="fi-FI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Petra Juva/ Kuurojen kansanopisto.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BB3036A9-C9B7-4714-B1F5-3816394572E6}"/>
              </a:ext>
            </a:extLst>
          </p:cNvPr>
          <p:cNvSpPr/>
          <p:nvPr/>
        </p:nvSpPr>
        <p:spPr>
          <a:xfrm>
            <a:off x="213360" y="137160"/>
            <a:ext cx="11816079" cy="6583680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BAD6C54-FB00-4928-8C03-9993177F5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142" y="713628"/>
            <a:ext cx="2649610" cy="2490951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14149BB-6F39-41EB-AA2C-F54E3B5E2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082" y="713628"/>
            <a:ext cx="2649610" cy="2496931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7CDB09DB-53AF-4BBD-8AF5-8789A677485C}"/>
              </a:ext>
            </a:extLst>
          </p:cNvPr>
          <p:cNvSpPr txBox="1"/>
          <p:nvPr/>
        </p:nvSpPr>
        <p:spPr>
          <a:xfrm>
            <a:off x="838200" y="713628"/>
            <a:ext cx="4092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Skannaa QR-koodi puhelimellasi ja katso ohjeet viittomakielellä.</a:t>
            </a:r>
          </a:p>
        </p:txBody>
      </p:sp>
    </p:spTree>
    <p:extLst>
      <p:ext uri="{BB962C8B-B14F-4D97-AF65-F5344CB8AC3E}">
        <p14:creationId xmlns:p14="http://schemas.microsoft.com/office/powerpoint/2010/main" val="1772074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F502A846-8BA0-4967-BEFE-5D84BD8C76C9}"/>
              </a:ext>
            </a:extLst>
          </p:cNvPr>
          <p:cNvSpPr/>
          <p:nvPr/>
        </p:nvSpPr>
        <p:spPr>
          <a:xfrm>
            <a:off x="8316015" y="15240"/>
            <a:ext cx="3907902" cy="68275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6A323F1-7350-455B-8EE0-DD3EE3A04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480" y="622318"/>
            <a:ext cx="7150808" cy="1325563"/>
          </a:xfrm>
        </p:spPr>
        <p:txBody>
          <a:bodyPr/>
          <a:lstStyle/>
          <a:p>
            <a:r>
              <a:rPr lang="fi-FI" sz="3200" b="1" dirty="0"/>
              <a:t>TULEN KANSSA PITÄÄ OLLA VAROVAINEN</a:t>
            </a:r>
            <a:br>
              <a:rPr lang="fi-FI" dirty="0"/>
            </a:br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C9A01E9-134A-40AA-9E10-C658389FA9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2576" y="1542567"/>
            <a:ext cx="1936850" cy="1114939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02333DE-4D71-46F0-B486-4D71E397D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12714" y="1695633"/>
            <a:ext cx="454227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Tulen kanssa on pitää olla varovainen.</a:t>
            </a:r>
          </a:p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Tulipalo on vaarallinen tilanne. </a:t>
            </a:r>
          </a:p>
          <a:p>
            <a:pPr marL="0" indent="0">
              <a:buNone/>
            </a:pP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Usein tulipalon syttyminen on ihmisen omaa syytä. </a:t>
            </a:r>
          </a:p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Huolimaton toiminta voi aiheuttaa tulipalon. </a:t>
            </a:r>
          </a:p>
          <a:p>
            <a:pPr marL="0" indent="0">
              <a:buNone/>
            </a:pP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Usein tulipalot voidaan estää ennalta.</a:t>
            </a:r>
          </a:p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Toimimalla turvallisesti sähkölaitteiden, kynttilöiden ja tulisijojen kanssa, voit ehkäistä tulipalojen syttymistä.</a:t>
            </a:r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FBEFC45-95A3-4BCD-8BAE-C63993435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76" y="3014239"/>
            <a:ext cx="1936850" cy="111494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A29A747-CDDB-4DA4-97D5-3E531FB9A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241" y="4485912"/>
            <a:ext cx="1936850" cy="111494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CBD1B5D4-494D-4522-A93F-590B08457C44}"/>
              </a:ext>
            </a:extLst>
          </p:cNvPr>
          <p:cNvSpPr/>
          <p:nvPr/>
        </p:nvSpPr>
        <p:spPr>
          <a:xfrm>
            <a:off x="172720" y="162560"/>
            <a:ext cx="11846560" cy="6532880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BB9989B7-9A96-429B-A31B-FE35618BB2F1}"/>
              </a:ext>
            </a:extLst>
          </p:cNvPr>
          <p:cNvSpPr/>
          <p:nvPr/>
        </p:nvSpPr>
        <p:spPr>
          <a:xfrm>
            <a:off x="8852580" y="4004965"/>
            <a:ext cx="2560320" cy="2277986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6C93C433-E629-43C4-BCB5-16EE9E3FE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1925" y="723552"/>
            <a:ext cx="2638595" cy="1224329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8" name="Kuva 7">
            <a:hlinkClick r:id="rId6"/>
            <a:extLst>
              <a:ext uri="{FF2B5EF4-FFF2-40B4-BE49-F238E27FC236}">
                <a16:creationId xmlns:a16="http://schemas.microsoft.com/office/drawing/2014/main" id="{B0F93110-E8C9-4E45-A856-ED6AE3DF81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4129179"/>
            <a:ext cx="2036077" cy="203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32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22858F-42BB-42E6-9AAA-6D76EE4DE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960" y="619901"/>
            <a:ext cx="7940040" cy="1325563"/>
          </a:xfrm>
        </p:spPr>
        <p:txBody>
          <a:bodyPr/>
          <a:lstStyle/>
          <a:p>
            <a:r>
              <a:rPr lang="fi-FI" sz="3200" b="1" dirty="0"/>
              <a:t>VOIT EHKÄISTÄ TULIPALOJEN SYTTYMISTÄ</a:t>
            </a:r>
            <a:br>
              <a:rPr lang="fi-FI" dirty="0"/>
            </a:br>
            <a:endParaRPr lang="fi-FI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39863C88-0A80-46C1-A277-A329CC4598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44791" y="1564235"/>
            <a:ext cx="2154576" cy="112484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289F809-911E-4E5B-AC49-83A242A5B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7007" y="1564235"/>
            <a:ext cx="4654920" cy="46738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Huolehdi, että sähkölaitteet ja niiden johdot ovat ehjiä.</a:t>
            </a:r>
          </a:p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Sammuta sähkölaitteet käytön jälkeen. Ota sähköpistoke irti pistorasiasta, kun et käytä laitteita.</a:t>
            </a:r>
          </a:p>
          <a:p>
            <a:pPr marL="0" indent="0">
              <a:buNone/>
            </a:pP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Ole huolellinen kynttilöiden kanssa. Varmista, ettei niiden lähellä ole ikkunaverhoja tai palavia esineitä. </a:t>
            </a:r>
          </a:p>
          <a:p>
            <a:pPr marL="0" indent="0">
              <a:buNone/>
            </a:pP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Älä tupakoi sisällä. </a:t>
            </a:r>
          </a:p>
          <a:p>
            <a:pPr marL="0" indent="0">
              <a:buNone/>
            </a:pP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Sammuta kiuas käytön jälkeen. Älä kuivata vaatteita saunassa. </a:t>
            </a:r>
          </a:p>
          <a:p>
            <a:pPr marL="0" indent="0">
              <a:buNone/>
            </a:pP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2FB5E93-D1E2-4628-8B6A-3FDFE08B1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792" y="2805524"/>
            <a:ext cx="2163588" cy="112484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6967A2EB-4E97-4092-B67B-6F879D00419F}"/>
              </a:ext>
            </a:extLst>
          </p:cNvPr>
          <p:cNvSpPr/>
          <p:nvPr/>
        </p:nvSpPr>
        <p:spPr>
          <a:xfrm>
            <a:off x="0" y="15240"/>
            <a:ext cx="3907902" cy="68275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074B3648-7FDF-4506-8B6E-6F1C76377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792" y="4041142"/>
            <a:ext cx="2163588" cy="112484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EA879240-110E-43F9-B14B-C28BD3E8F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4792" y="5293765"/>
            <a:ext cx="2154575" cy="112484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5" name="Suorakulmio 14">
            <a:extLst>
              <a:ext uri="{FF2B5EF4-FFF2-40B4-BE49-F238E27FC236}">
                <a16:creationId xmlns:a16="http://schemas.microsoft.com/office/drawing/2014/main" id="{03F67C28-BF7F-4C46-A0DA-7EBE2263DD87}"/>
              </a:ext>
            </a:extLst>
          </p:cNvPr>
          <p:cNvSpPr/>
          <p:nvPr/>
        </p:nvSpPr>
        <p:spPr>
          <a:xfrm>
            <a:off x="167640" y="172720"/>
            <a:ext cx="11856720" cy="6512560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E1E827DF-A845-41AC-ABA6-5B6CF66965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922" y="757698"/>
            <a:ext cx="2560320" cy="1418759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17" name="Suorakulmio 16">
            <a:extLst>
              <a:ext uri="{FF2B5EF4-FFF2-40B4-BE49-F238E27FC236}">
                <a16:creationId xmlns:a16="http://schemas.microsoft.com/office/drawing/2014/main" id="{FE292AA7-4B52-428B-A71E-6976A41BB960}"/>
              </a:ext>
            </a:extLst>
          </p:cNvPr>
          <p:cNvSpPr/>
          <p:nvPr/>
        </p:nvSpPr>
        <p:spPr>
          <a:xfrm>
            <a:off x="789922" y="3915247"/>
            <a:ext cx="2560320" cy="2277986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hlinkClick r:id="rId7"/>
            <a:extLst>
              <a:ext uri="{FF2B5EF4-FFF2-40B4-BE49-F238E27FC236}">
                <a16:creationId xmlns:a16="http://schemas.microsoft.com/office/drawing/2014/main" id="{16B0F034-79BD-44B9-AA07-08FCFD14FF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4032404"/>
            <a:ext cx="2067898" cy="20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13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A173B6-6497-4FC2-BF05-72DC867E2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523" y="56081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b="1" dirty="0"/>
              <a:t>PALOVAROITIN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F3DD9FD-22A1-4861-869C-734998C68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8522" y="2448560"/>
            <a:ext cx="6424116" cy="437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Palovaroitin on laite, joka huomaa savun ennen sinua.</a:t>
            </a:r>
          </a:p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Palovaroitin on pakollinen kaikissa asunnoissa.</a:t>
            </a:r>
          </a:p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Palovaroitin on erittäin tärkeä asunnon ja asukkaiden turvallisuudelle.</a:t>
            </a:r>
          </a:p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Palovaroittimen pitää olla aina toimintakunnossa ja asennettuna paikoilleen.</a:t>
            </a:r>
          </a:p>
          <a:p>
            <a:endParaRPr lang="fi-FI" dirty="0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890BF44F-0FF3-473A-AC3F-1D6403359F99}"/>
              </a:ext>
            </a:extLst>
          </p:cNvPr>
          <p:cNvSpPr/>
          <p:nvPr/>
        </p:nvSpPr>
        <p:spPr>
          <a:xfrm>
            <a:off x="8284098" y="0"/>
            <a:ext cx="3907902" cy="68275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DB5C87B1-88C4-495E-BA5D-ACA7D84DE38D}"/>
              </a:ext>
            </a:extLst>
          </p:cNvPr>
          <p:cNvSpPr/>
          <p:nvPr/>
        </p:nvSpPr>
        <p:spPr>
          <a:xfrm>
            <a:off x="167640" y="172720"/>
            <a:ext cx="11856720" cy="6512560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8ABC261C-3163-43DB-991F-A9D5ABA2AFBD}"/>
              </a:ext>
            </a:extLst>
          </p:cNvPr>
          <p:cNvSpPr/>
          <p:nvPr/>
        </p:nvSpPr>
        <p:spPr>
          <a:xfrm>
            <a:off x="8852580" y="4004965"/>
            <a:ext cx="2560320" cy="2277986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2E51A876-AFC0-47D8-8D4D-CA446BF0D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726" y="832981"/>
            <a:ext cx="2426074" cy="1437673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5" name="Kuva 4">
            <a:hlinkClick r:id="rId3"/>
            <a:extLst>
              <a:ext uri="{FF2B5EF4-FFF2-40B4-BE49-F238E27FC236}">
                <a16:creationId xmlns:a16="http://schemas.microsoft.com/office/drawing/2014/main" id="{D69E344D-ECA5-42DD-BDEC-F2E005098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968" y="4117163"/>
            <a:ext cx="2053590" cy="20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5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A8691F65-9E80-4C2F-941C-5E4C5FFEAE2A}"/>
              </a:ext>
            </a:extLst>
          </p:cNvPr>
          <p:cNvSpPr/>
          <p:nvPr/>
        </p:nvSpPr>
        <p:spPr>
          <a:xfrm>
            <a:off x="167640" y="172720"/>
            <a:ext cx="11856720" cy="6512560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E03CED1-5656-4E3B-A4DF-1C26996C1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693" y="1284245"/>
            <a:ext cx="8502614" cy="4289509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1B799D28-B4A5-4F19-BA9D-CDA7886D5B75}"/>
              </a:ext>
            </a:extLst>
          </p:cNvPr>
          <p:cNvSpPr txBox="1"/>
          <p:nvPr/>
        </p:nvSpPr>
        <p:spPr>
          <a:xfrm>
            <a:off x="2946400" y="478536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TURVALLINEN KUUROJEN KANSANOPISTO</a:t>
            </a:r>
          </a:p>
        </p:txBody>
      </p:sp>
    </p:spTree>
    <p:extLst>
      <p:ext uri="{BB962C8B-B14F-4D97-AF65-F5344CB8AC3E}">
        <p14:creationId xmlns:p14="http://schemas.microsoft.com/office/powerpoint/2010/main" val="4171768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F8697D-19A7-4286-9645-4DE4D9EBD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475" y="863403"/>
            <a:ext cx="6895498" cy="1325563"/>
          </a:xfrm>
        </p:spPr>
        <p:txBody>
          <a:bodyPr/>
          <a:lstStyle/>
          <a:p>
            <a:r>
              <a:rPr lang="fi-FI" sz="3200" b="1" dirty="0"/>
              <a:t>ALKUSAMMUTUS</a:t>
            </a:r>
            <a:br>
              <a:rPr lang="fi-FI" dirty="0"/>
            </a:br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A469DF0-BB5A-4A23-A7DE-AE3956EF46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4114" y="3489233"/>
            <a:ext cx="2966736" cy="2505364"/>
          </a:xfrm>
          <a:prstGeom prst="rect">
            <a:avLst/>
          </a:prstGeom>
        </p:spPr>
      </p:pic>
      <p:sp>
        <p:nvSpPr>
          <p:cNvPr id="6" name="Sisällön paikkamerkki 3">
            <a:extLst>
              <a:ext uri="{FF2B5EF4-FFF2-40B4-BE49-F238E27FC236}">
                <a16:creationId xmlns:a16="http://schemas.microsoft.com/office/drawing/2014/main" id="{89F8E94A-F7F4-43D5-8287-C9831EFA3EF7}"/>
              </a:ext>
            </a:extLst>
          </p:cNvPr>
          <p:cNvSpPr txBox="1">
            <a:spLocks/>
          </p:cNvSpPr>
          <p:nvPr/>
        </p:nvSpPr>
        <p:spPr>
          <a:xfrm>
            <a:off x="1114114" y="2057960"/>
            <a:ext cx="6464525" cy="3508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Alkusammutusta kannattaa aina yrittää. </a:t>
            </a:r>
          </a:p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Ellei se ole mahdollista, niin poistu tilasta välittömästi.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7FF31E8E-3157-4D8D-8492-0D3B8ED53421}"/>
              </a:ext>
            </a:extLst>
          </p:cNvPr>
          <p:cNvSpPr/>
          <p:nvPr/>
        </p:nvSpPr>
        <p:spPr>
          <a:xfrm>
            <a:off x="8284098" y="0"/>
            <a:ext cx="3907902" cy="68275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67CF32E4-E30A-4153-8B63-058C61122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580" y="741920"/>
            <a:ext cx="2466322" cy="1568531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8BA7A680-A3BB-4E3A-A494-1CDAA3B7D3E6}"/>
              </a:ext>
            </a:extLst>
          </p:cNvPr>
          <p:cNvSpPr/>
          <p:nvPr/>
        </p:nvSpPr>
        <p:spPr>
          <a:xfrm>
            <a:off x="167640" y="187960"/>
            <a:ext cx="11856720" cy="6512560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03683EA4-5E7C-44D1-80E6-D53D550EFCE7}"/>
              </a:ext>
            </a:extLst>
          </p:cNvPr>
          <p:cNvSpPr/>
          <p:nvPr/>
        </p:nvSpPr>
        <p:spPr>
          <a:xfrm>
            <a:off x="8852580" y="4004965"/>
            <a:ext cx="2560320" cy="2277986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>
            <a:hlinkClick r:id="rId4"/>
            <a:extLst>
              <a:ext uri="{FF2B5EF4-FFF2-40B4-BE49-F238E27FC236}">
                <a16:creationId xmlns:a16="http://schemas.microsoft.com/office/drawing/2014/main" id="{C660E726-A0E1-45F9-B396-288B276649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685" y="4066880"/>
            <a:ext cx="2160270" cy="216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21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A469DF0-BB5A-4A23-A7DE-AE3956EF46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2378" y="3818287"/>
            <a:ext cx="2011645" cy="2011645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A00EA6A-52A8-4556-BFFA-CC023E41C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6618" y="2064099"/>
            <a:ext cx="5540342" cy="3508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Sammutuspeitettä käytetään pienten tulipalojen sammuttamiseen.</a:t>
            </a:r>
          </a:p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Alkusammutuspeite tulee olla nopeasti saatavilla.</a:t>
            </a:r>
          </a:p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Harjoittele sammutuspeitteen käyttöä.</a:t>
            </a:r>
          </a:p>
          <a:p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7FF31E8E-3157-4D8D-8492-0D3B8ED53421}"/>
              </a:ext>
            </a:extLst>
          </p:cNvPr>
          <p:cNvSpPr/>
          <p:nvPr/>
        </p:nvSpPr>
        <p:spPr>
          <a:xfrm>
            <a:off x="0" y="15240"/>
            <a:ext cx="3907902" cy="68275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0D437E01-C07A-4E46-8036-5DC76FFC4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6618" y="622744"/>
            <a:ext cx="6937342" cy="1325563"/>
          </a:xfrm>
        </p:spPr>
        <p:txBody>
          <a:bodyPr>
            <a:normAutofit/>
          </a:bodyPr>
          <a:lstStyle/>
          <a:p>
            <a:r>
              <a:rPr lang="fi-FI" sz="3200" b="1" dirty="0"/>
              <a:t>SAMMUTUSPEITE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43A53B8-181F-4852-9857-8EE8634E7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0" y="910197"/>
            <a:ext cx="1243692" cy="2158171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A8512332-739C-440B-BB86-C6C099C3A806}"/>
              </a:ext>
            </a:extLst>
          </p:cNvPr>
          <p:cNvSpPr/>
          <p:nvPr/>
        </p:nvSpPr>
        <p:spPr>
          <a:xfrm>
            <a:off x="791572" y="3915247"/>
            <a:ext cx="2560320" cy="2277986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5AADFB07-3B2F-47C6-ACE9-99202B3B1E50}"/>
              </a:ext>
            </a:extLst>
          </p:cNvPr>
          <p:cNvSpPr/>
          <p:nvPr/>
        </p:nvSpPr>
        <p:spPr>
          <a:xfrm>
            <a:off x="167640" y="172720"/>
            <a:ext cx="11856720" cy="6512560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" name="Kuva 2">
            <a:hlinkClick r:id="rId4"/>
            <a:extLst>
              <a:ext uri="{FF2B5EF4-FFF2-40B4-BE49-F238E27FC236}">
                <a16:creationId xmlns:a16="http://schemas.microsoft.com/office/drawing/2014/main" id="{2C80E05F-AA5C-48EC-8829-A93DEFE29E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70" y="3966856"/>
            <a:ext cx="2112923" cy="2112923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A85C4D46-585A-44A6-8794-75898450C5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5974" y="3915247"/>
            <a:ext cx="2277986" cy="227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18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B81B8C-5165-4F1F-9A8D-CB1F375EB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1977"/>
            <a:ext cx="10515600" cy="1325563"/>
          </a:xfrm>
        </p:spPr>
        <p:txBody>
          <a:bodyPr/>
          <a:lstStyle/>
          <a:p>
            <a:r>
              <a:rPr lang="fi-FI" sz="3200" b="1" dirty="0">
                <a:cs typeface="Arial" panose="020B0604020202020204" pitchFamily="34" charset="0"/>
              </a:rPr>
              <a:t>NÄIN KÄYTÄT SAMMUTUSPEITETTÄ </a:t>
            </a:r>
            <a:br>
              <a:rPr lang="fi-FI" dirty="0">
                <a:cs typeface="Arial" panose="020B0604020202020204" pitchFamily="34" charset="0"/>
              </a:rPr>
            </a:br>
            <a:endParaRPr lang="fi-FI" dirty="0"/>
          </a:p>
        </p:txBody>
      </p:sp>
      <p:sp>
        <p:nvSpPr>
          <p:cNvPr id="6" name="Sisällön paikkamerkki 3">
            <a:extLst>
              <a:ext uri="{FF2B5EF4-FFF2-40B4-BE49-F238E27FC236}">
                <a16:creationId xmlns:a16="http://schemas.microsoft.com/office/drawing/2014/main" id="{DC64FEFF-0518-41A6-B784-FD605D9CEF2B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1970349" y="2279057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Vedä sammutuspeite nauhoista ulos pakkauksesta.</a:t>
            </a:r>
          </a:p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Ota kiinni peitteen nauhoista tai nurkista. Suojaa kätesi peitteen alle.</a:t>
            </a:r>
          </a:p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Ojenna kädet suoraan eteenpäin. Lähesty paloa peitteen takana suojassa, ulkona tuulen suunnasta.</a:t>
            </a:r>
          </a:p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Levitä peite rauhallisesti ja tiiviisti palon päälle tai ympärille. Pidä peitettä tiiviisti paikoillaan, kunnes olet varma, että tuli on sammunut.</a:t>
            </a:r>
          </a:p>
          <a:p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159D358D-331E-45B5-BB13-821A95F7B614}"/>
              </a:ext>
            </a:extLst>
          </p:cNvPr>
          <p:cNvSpPr/>
          <p:nvPr/>
        </p:nvSpPr>
        <p:spPr>
          <a:xfrm>
            <a:off x="8284098" y="-40640"/>
            <a:ext cx="3907902" cy="68275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9AF8053-1DB0-4E75-993A-11C2BF7AC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301" y="891977"/>
            <a:ext cx="2560319" cy="1639966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CE4D6C9E-4D75-4C63-A0F7-B5C469215F01}"/>
              </a:ext>
            </a:extLst>
          </p:cNvPr>
          <p:cNvSpPr/>
          <p:nvPr/>
        </p:nvSpPr>
        <p:spPr>
          <a:xfrm>
            <a:off x="167640" y="172720"/>
            <a:ext cx="11856720" cy="6512560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90C96A14-9842-431C-B0EF-0271CEB97CF4}"/>
              </a:ext>
            </a:extLst>
          </p:cNvPr>
          <p:cNvSpPr/>
          <p:nvPr/>
        </p:nvSpPr>
        <p:spPr>
          <a:xfrm>
            <a:off x="8852580" y="4004965"/>
            <a:ext cx="2560320" cy="2277986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Nuoli: Oikea 12">
            <a:extLst>
              <a:ext uri="{FF2B5EF4-FFF2-40B4-BE49-F238E27FC236}">
                <a16:creationId xmlns:a16="http://schemas.microsoft.com/office/drawing/2014/main" id="{2E0937B3-EF05-49E4-8A5A-5C6187EDDA0C}"/>
              </a:ext>
            </a:extLst>
          </p:cNvPr>
          <p:cNvSpPr/>
          <p:nvPr/>
        </p:nvSpPr>
        <p:spPr>
          <a:xfrm>
            <a:off x="838199" y="2305762"/>
            <a:ext cx="964509" cy="30658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Nuoli: Oikea 14">
            <a:extLst>
              <a:ext uri="{FF2B5EF4-FFF2-40B4-BE49-F238E27FC236}">
                <a16:creationId xmlns:a16="http://schemas.microsoft.com/office/drawing/2014/main" id="{A6B03DDF-1585-4162-8193-8601F3407F13}"/>
              </a:ext>
            </a:extLst>
          </p:cNvPr>
          <p:cNvSpPr/>
          <p:nvPr/>
        </p:nvSpPr>
        <p:spPr>
          <a:xfrm>
            <a:off x="838199" y="2957961"/>
            <a:ext cx="964509" cy="2787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Nuoli: Oikea 15">
            <a:extLst>
              <a:ext uri="{FF2B5EF4-FFF2-40B4-BE49-F238E27FC236}">
                <a16:creationId xmlns:a16="http://schemas.microsoft.com/office/drawing/2014/main" id="{3D91C3D6-9080-4E20-9AC0-838DBCF689AB}"/>
              </a:ext>
            </a:extLst>
          </p:cNvPr>
          <p:cNvSpPr/>
          <p:nvPr/>
        </p:nvSpPr>
        <p:spPr>
          <a:xfrm>
            <a:off x="838199" y="3621322"/>
            <a:ext cx="964510" cy="27871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Nuoli: Oikea 17">
            <a:extLst>
              <a:ext uri="{FF2B5EF4-FFF2-40B4-BE49-F238E27FC236}">
                <a16:creationId xmlns:a16="http://schemas.microsoft.com/office/drawing/2014/main" id="{E96AB93F-FA6A-4021-BF41-A57F688B5913}"/>
              </a:ext>
            </a:extLst>
          </p:cNvPr>
          <p:cNvSpPr/>
          <p:nvPr/>
        </p:nvSpPr>
        <p:spPr>
          <a:xfrm>
            <a:off x="838199" y="4640461"/>
            <a:ext cx="964510" cy="27871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>
            <a:hlinkClick r:id="rId3"/>
            <a:extLst>
              <a:ext uri="{FF2B5EF4-FFF2-40B4-BE49-F238E27FC236}">
                <a16:creationId xmlns:a16="http://schemas.microsoft.com/office/drawing/2014/main" id="{2334D4AD-521F-4D9A-9FD9-F4745C014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705" y="4101923"/>
            <a:ext cx="2084070" cy="208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07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Merkki</Template>
  <TotalTime>1586</TotalTime>
  <Words>564</Words>
  <Application>Microsoft Office PowerPoint</Application>
  <PresentationFormat>Laajakuva</PresentationFormat>
  <Paragraphs>77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PowerPoint-esitys</vt:lpstr>
      <vt:lpstr>PowerPoint-esitys</vt:lpstr>
      <vt:lpstr>TULEN KANSSA PITÄÄ OLLA VAROVAINEN </vt:lpstr>
      <vt:lpstr>VOIT EHKÄISTÄ TULIPALOJEN SYTTYMISTÄ </vt:lpstr>
      <vt:lpstr>PALOVAROITIN</vt:lpstr>
      <vt:lpstr>PowerPoint-esitys</vt:lpstr>
      <vt:lpstr>ALKUSAMMUTUS </vt:lpstr>
      <vt:lpstr>SAMMUTUSPEITE</vt:lpstr>
      <vt:lpstr>NÄIN KÄYTÄT SAMMUTUSPEITETTÄ  </vt:lpstr>
      <vt:lpstr>TULIPALO OMASSA KODISSA </vt:lpstr>
      <vt:lpstr>112-SOVELLUS</vt:lpstr>
      <vt:lpstr>PALOTURVALLISEN KODIN MUISTILISTA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Pohjois-Koivisto Kati</dc:creator>
  <cp:lastModifiedBy>Koivisto Robertson Heidi</cp:lastModifiedBy>
  <cp:revision>246</cp:revision>
  <dcterms:created xsi:type="dcterms:W3CDTF">2023-08-31T10:30:39Z</dcterms:created>
  <dcterms:modified xsi:type="dcterms:W3CDTF">2023-12-07T11:49:03Z</dcterms:modified>
</cp:coreProperties>
</file>